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8"/>
    <p:restoredTop sz="88858"/>
  </p:normalViewPr>
  <p:slideViewPr>
    <p:cSldViewPr snapToGrid="0" snapToObjects="1">
      <p:cViewPr varScale="1">
        <p:scale>
          <a:sx n="106" d="100"/>
          <a:sy n="106" d="100"/>
        </p:scale>
        <p:origin x="184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9EFC0E-7AA4-AE40-AA87-20A7EAF37460}" type="datetimeFigureOut">
              <a:rPr lang="en-US" smtClean="0"/>
              <a:t>6/21/17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B7A38B-4673-2E4E-ADBC-40E65E2106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5667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B7A38B-4673-2E4E-ADBC-40E65E2106F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3498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r>
              <a:rPr lang="he-IL" dirty="0" smtClean="0"/>
              <a:t>מסביר</a:t>
            </a:r>
            <a:r>
              <a:rPr lang="he-IL" baseline="0" dirty="0" smtClean="0"/>
              <a:t> על </a:t>
            </a:r>
            <a:r>
              <a:rPr lang="he-IL" baseline="0" dirty="0" err="1" smtClean="0"/>
              <a:t>הנוסחא</a:t>
            </a:r>
            <a:r>
              <a:rPr lang="he-IL" baseline="0" dirty="0" smtClean="0"/>
              <a:t> ועל כל אחד מן הריכוזים בקצרה. ועל </a:t>
            </a:r>
            <a:r>
              <a:rPr lang="en-US" baseline="0" dirty="0" err="1" smtClean="0"/>
              <a:t>kf</a:t>
            </a:r>
            <a:r>
              <a:rPr lang="en-US" baseline="0" dirty="0" smtClean="0"/>
              <a:t> </a:t>
            </a:r>
            <a:r>
              <a:rPr lang="he-IL" baseline="0" dirty="0" smtClean="0"/>
              <a:t> = קצב הקשירה של הקומפלקס, </a:t>
            </a:r>
            <a:r>
              <a:rPr lang="en-US" baseline="0" dirty="0" err="1" smtClean="0"/>
              <a:t>kr</a:t>
            </a:r>
            <a:r>
              <a:rPr lang="en-US" baseline="0" dirty="0" smtClean="0"/>
              <a:t> </a:t>
            </a:r>
            <a:r>
              <a:rPr lang="he-IL" baseline="0" dirty="0" smtClean="0"/>
              <a:t>  - קצב הפירוק חזקה, ו</a:t>
            </a:r>
            <a:r>
              <a:rPr lang="en-US" baseline="0" dirty="0" err="1" smtClean="0"/>
              <a:t>kcat</a:t>
            </a:r>
            <a:r>
              <a:rPr lang="he-IL" baseline="0" dirty="0" smtClean="0"/>
              <a:t>  קצב הפיכת הקומפלקס לתוצר ואנזים.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B7A38B-4673-2E4E-ADBC-40E65E2106F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7821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dirty="0" smtClean="0"/>
              <a:t>מודל </a:t>
            </a:r>
            <a:r>
              <a:rPr lang="he-IL" dirty="0" err="1" smtClean="0"/>
              <a:t>מיכאליס-מנטן</a:t>
            </a:r>
            <a:r>
              <a:rPr lang="he-IL" dirty="0" smtClean="0"/>
              <a:t> פועל תחת מספר הנחות אשר מפשטות את חישוב הריאקציה:</a:t>
            </a:r>
          </a:p>
          <a:p>
            <a:pPr marL="0" algn="r" defTabSz="914400" rtl="1" eaLnBrk="1" latinLnBrk="0" hangingPunct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B7A38B-4673-2E4E-ADBC-40E65E2106F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7733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 smtClean="0">
                <a:effectLst/>
              </a:rPr>
              <a:t>כדי להשתמש במודל, הייתי צריך לתאר את אותם הריכוזים, אך במשמעות הקשורה לעולם התחבורה. </a:t>
            </a:r>
            <a:endParaRPr lang="he-IL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B7A38B-4673-2E4E-ADBC-40E65E2106F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1294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r>
              <a:rPr lang="he-IL" dirty="0" smtClean="0"/>
              <a:t>לדבר</a:t>
            </a:r>
            <a:r>
              <a:rPr lang="he-IL" baseline="0" dirty="0" smtClean="0"/>
              <a:t> על </a:t>
            </a:r>
            <a:r>
              <a:rPr lang="he-IL" baseline="0" dirty="0" err="1" smtClean="0"/>
              <a:t>הדימיון</a:t>
            </a:r>
            <a:r>
              <a:rPr lang="he-IL" baseline="0" dirty="0" smtClean="0"/>
              <a:t> והגעה לרוויה זמנים שונים </a:t>
            </a:r>
            <a:endParaRPr lang="he-IL" baseline="0" dirty="0" smtClean="0"/>
          </a:p>
          <a:p>
            <a:pPr marL="0" algn="r" defTabSz="914400" rtl="1" eaLnBrk="1" latinLnBrk="0" hangingPunct="1"/>
            <a:endParaRPr lang="he-IL" baseline="0" dirty="0" smtClean="0"/>
          </a:p>
          <a:p>
            <a:pPr marL="228600" indent="-22860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he-IL" dirty="0" smtClean="0"/>
              <a:t>תוך שימוש בנתוני חנייה של </a:t>
            </a:r>
            <a:r>
              <a:rPr lang="he-IL" dirty="0" err="1" smtClean="0"/>
              <a:t>איזור</a:t>
            </a:r>
            <a:r>
              <a:rPr lang="he-IL" dirty="0" smtClean="0"/>
              <a:t> בעיר מלבורן וניתוח הנתונים בשעות העומס ובימי עבודה בלבד קיבלתי את הגרף מימין - השינוי בריכוז הסובסטרט (החניות הפנויות) והשינוי בריכוז התוצרים (החניות התפוסות).</a:t>
            </a:r>
          </a:p>
          <a:p>
            <a:pPr marL="228600" indent="-22860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he-IL" dirty="0" smtClean="0"/>
              <a:t>משמאל, הרצת סימולציה של המודל עם תנאי התחלה של הנתונים הגולמיים.</a:t>
            </a:r>
          </a:p>
          <a:p>
            <a:pPr marL="0" algn="r" defTabSz="914400" rtl="1" eaLnBrk="1" latinLnBrk="0" hangingPunct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B7A38B-4673-2E4E-ADBC-40E65E2106F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0919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dirty="0" smtClean="0"/>
              <a:t>בנוב השלישי להתייחס להנחות המגבילות:</a:t>
            </a:r>
            <a:r>
              <a:rPr lang="he-IL" baseline="0" dirty="0" smtClean="0"/>
              <a:t> </a:t>
            </a:r>
            <a:r>
              <a:rPr lang="he-IL" dirty="0" smtClean="0">
                <a:effectLst/>
              </a:rPr>
              <a:t>אני משער שהסיבה לכך היא ההנחות המגבילות של מודל </a:t>
            </a:r>
            <a:r>
              <a:rPr lang="he-IL" dirty="0" err="1" smtClean="0">
                <a:effectLst/>
              </a:rPr>
              <a:t>מיכאליס-מנטן</a:t>
            </a:r>
            <a:r>
              <a:rPr lang="he-IL" dirty="0" smtClean="0">
                <a:effectLst/>
              </a:rPr>
              <a:t> המקורי, אשר ככל הנראה לא התקיימו במציאות (לדוגמא, המצב העמיד או הנחת ריבוי הסובסטרט). </a:t>
            </a:r>
          </a:p>
          <a:p>
            <a:pPr marL="0" marR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dirty="0" err="1" smtClean="0">
                <a:effectLst/>
              </a:rPr>
              <a:t>נוב</a:t>
            </a:r>
            <a:r>
              <a:rPr lang="he-IL" baseline="0" dirty="0" smtClean="0">
                <a:effectLst/>
              </a:rPr>
              <a:t> רביעי, שימוש במעכבים תחרותיים למשל</a:t>
            </a:r>
            <a:endParaRPr lang="he-IL" dirty="0" smtClean="0">
              <a:effectLst/>
            </a:endParaRPr>
          </a:p>
          <a:p>
            <a:pPr marL="0" algn="r" defTabSz="914400" rtl="1" eaLnBrk="1" latinLnBrk="0" hangingPunct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B7A38B-4673-2E4E-ADBC-40E65E2106F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9291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48A87A34-81AB-432B-8DAE-1953F412C126}" type="datetimeFigureOut">
              <a:rPr lang="en-US" dirty="0"/>
              <a:t>6/21/17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6/21/17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6/21/17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6/21/17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6/21/17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6/21/17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6/21/17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6/21/17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6/21/17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6/21/17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6/21/17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6/21/17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6/21/17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6/21/17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6/21/17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6/21/17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4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11806" y="1187107"/>
            <a:ext cx="9448800" cy="1825096"/>
          </a:xfrm>
        </p:spPr>
        <p:txBody>
          <a:bodyPr>
            <a:normAutofit/>
          </a:bodyPr>
          <a:lstStyle/>
          <a:p>
            <a:pPr algn="ctr" rtl="1"/>
            <a:r>
              <a:rPr lang="he-IL" b="1" dirty="0"/>
              <a:t>קינטיקה של אנזימים כמודל לקצב מציאת חנייה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913723" y="3012203"/>
            <a:ext cx="6052457" cy="685800"/>
          </a:xfrm>
        </p:spPr>
        <p:txBody>
          <a:bodyPr>
            <a:normAutofit/>
          </a:bodyPr>
          <a:lstStyle/>
          <a:p>
            <a:pPr marL="0" indent="0" algn="ct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2800" b="1" dirty="0" smtClean="0"/>
              <a:t>)</a:t>
            </a:r>
            <a:r>
              <a:rPr lang="he-IL" sz="2800" b="1" dirty="0" smtClean="0"/>
              <a:t>במלבורן</a:t>
            </a:r>
            <a:r>
              <a:rPr lang="he-IL" sz="2800" b="1" dirty="0" smtClean="0"/>
              <a:t>, </a:t>
            </a:r>
            <a:r>
              <a:rPr lang="he-IL" sz="2800" b="1" dirty="0" smtClean="0"/>
              <a:t>אוסטרליה</a:t>
            </a:r>
            <a:r>
              <a:rPr lang="en-US" sz="2800" b="1" dirty="0" smtClean="0"/>
              <a:t>(</a:t>
            </a:r>
            <a:endParaRPr lang="en-US" sz="2800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6" y="3717320"/>
            <a:ext cx="3896626" cy="3140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899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0700" y="561552"/>
            <a:ext cx="8610600" cy="1293028"/>
          </a:xfrm>
        </p:spPr>
        <p:txBody>
          <a:bodyPr>
            <a:normAutofit/>
          </a:bodyPr>
          <a:lstStyle/>
          <a:p>
            <a:pPr algn="ct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he-IL" sz="5400" dirty="0" smtClean="0"/>
              <a:t>קינטיקה של אנזימים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3928" y="1794422"/>
            <a:ext cx="11369842" cy="4847008"/>
          </a:xfrm>
        </p:spPr>
        <p:txBody>
          <a:bodyPr>
            <a:normAutofit/>
          </a:bodyPr>
          <a:lstStyle/>
          <a:p>
            <a:pPr algn="r" rtl="1"/>
            <a:r>
              <a:rPr lang="he-IL" b="1" dirty="0" smtClean="0"/>
              <a:t> </a:t>
            </a:r>
            <a:r>
              <a:rPr lang="he-IL" b="1" dirty="0"/>
              <a:t>מהו אנזים ומהו סובסטרט</a:t>
            </a:r>
            <a:r>
              <a:rPr lang="he-IL" b="1" dirty="0" smtClean="0"/>
              <a:t>?</a:t>
            </a:r>
          </a:p>
          <a:p>
            <a:pPr marL="0" indent="0" algn="r" rtl="1">
              <a:buNone/>
            </a:pPr>
            <a:r>
              <a:rPr lang="he-IL" b="1" dirty="0"/>
              <a:t>	</a:t>
            </a:r>
            <a:r>
              <a:rPr lang="he-IL" b="1" dirty="0" smtClean="0"/>
              <a:t>אנזים = חלבון </a:t>
            </a:r>
            <a:r>
              <a:rPr lang="he-IL" dirty="0" smtClean="0"/>
              <a:t>המזרז </a:t>
            </a:r>
            <a:r>
              <a:rPr lang="he-IL" dirty="0"/>
              <a:t>תהליכים כימיים ביצורים </a:t>
            </a:r>
            <a:r>
              <a:rPr lang="he-IL" dirty="0" smtClean="0"/>
              <a:t>חיים.</a:t>
            </a:r>
          </a:p>
          <a:p>
            <a:pPr marL="0" indent="0" algn="r" rtl="1">
              <a:buNone/>
            </a:pPr>
            <a:r>
              <a:rPr lang="he-IL" dirty="0"/>
              <a:t>	</a:t>
            </a:r>
            <a:r>
              <a:rPr lang="he-IL" dirty="0" smtClean="0"/>
              <a:t>סובסטרט = </a:t>
            </a:r>
            <a:r>
              <a:rPr lang="he-IL" dirty="0"/>
              <a:t>הכינוי למולקולה עליה פועל האנזים </a:t>
            </a:r>
            <a:r>
              <a:rPr lang="he-IL" dirty="0" smtClean="0"/>
              <a:t>.</a:t>
            </a:r>
          </a:p>
          <a:p>
            <a:pPr algn="r" rtl="1"/>
            <a:endParaRPr lang="he-IL" dirty="0"/>
          </a:p>
          <a:p>
            <a:pPr algn="r" rtl="1"/>
            <a:r>
              <a:rPr lang="he-IL" dirty="0" smtClean="0"/>
              <a:t>האנזים פועל על </a:t>
            </a:r>
            <a:r>
              <a:rPr lang="he-IL" dirty="0" smtClean="0"/>
              <a:t>הסובסטרט</a:t>
            </a:r>
            <a:r>
              <a:rPr lang="he-IL" dirty="0"/>
              <a:t>.</a:t>
            </a:r>
            <a:endParaRPr lang="en-US" dirty="0" smtClean="0"/>
          </a:p>
          <a:p>
            <a:pPr marL="0" indent="0" algn="r" rtl="1">
              <a:buNone/>
            </a:pPr>
            <a:r>
              <a:rPr lang="en-US" dirty="0" smtClean="0"/>
              <a:t>	 </a:t>
            </a:r>
            <a:r>
              <a:rPr lang="he-IL" dirty="0" smtClean="0"/>
              <a:t>מולקולת </a:t>
            </a:r>
            <a:r>
              <a:rPr lang="he-IL" dirty="0"/>
              <a:t>הסובסטרט נקשרת אל האתר הפעיל של האנזים, </a:t>
            </a:r>
            <a:endParaRPr lang="en-US" dirty="0" smtClean="0"/>
          </a:p>
          <a:p>
            <a:pPr marL="0" indent="0" algn="r" rtl="1">
              <a:buNone/>
            </a:pPr>
            <a:r>
              <a:rPr lang="en-US" dirty="0" smtClean="0"/>
              <a:t>	</a:t>
            </a:r>
            <a:r>
              <a:rPr lang="he-IL" dirty="0" smtClean="0"/>
              <a:t>עוברת </a:t>
            </a:r>
            <a:r>
              <a:rPr lang="he-IL" dirty="0"/>
              <a:t>שינוי, משתחררת ומפנה את מקומה למולקולה הבאה. </a:t>
            </a:r>
            <a:endParaRPr lang="en-US" dirty="0" smtClean="0"/>
          </a:p>
          <a:p>
            <a:pPr marL="0" indent="0" algn="r" rtl="1">
              <a:buNone/>
            </a:pPr>
            <a:endParaRPr lang="en-US" dirty="0"/>
          </a:p>
          <a:p>
            <a:pPr algn="r" rtl="1"/>
            <a:r>
              <a:rPr lang="he-IL" dirty="0" smtClean="0"/>
              <a:t>האנזים מוריד את רמת האנרגית הפעולה ובכך מזרז את שינוי</a:t>
            </a:r>
          </a:p>
          <a:p>
            <a:pPr marL="0" indent="0" algn="r" rtl="1">
              <a:buNone/>
            </a:pPr>
            <a:r>
              <a:rPr lang="en-US" dirty="0" smtClean="0"/>
              <a:t>	</a:t>
            </a:r>
            <a:r>
              <a:rPr lang="he-IL" dirty="0" smtClean="0"/>
              <a:t>מולקולת </a:t>
            </a:r>
            <a:r>
              <a:rPr lang="he-IL" dirty="0" smtClean="0"/>
              <a:t>הסובסטרט</a:t>
            </a:r>
            <a:endParaRPr lang="he-IL" dirty="0"/>
          </a:p>
          <a:p>
            <a:pPr marL="0" indent="0" algn="r" rtl="1">
              <a:buNone/>
            </a:pPr>
            <a:r>
              <a:rPr lang="he-IL" dirty="0" smtClean="0"/>
              <a:t> </a:t>
            </a:r>
            <a:endParaRPr lang="he-IL" dirty="0"/>
          </a:p>
          <a:p>
            <a:pPr marL="0" indent="0" algn="r" rtl="1">
              <a:buNone/>
            </a:pPr>
            <a:endParaRPr lang="he-IL" b="1" dirty="0"/>
          </a:p>
          <a:p>
            <a:pPr marL="228600" indent="-22860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941" y="2310063"/>
            <a:ext cx="4507843" cy="3284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894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547805"/>
            <a:ext cx="9906000" cy="1293028"/>
          </a:xfrm>
        </p:spPr>
        <p:txBody>
          <a:bodyPr>
            <a:normAutofit/>
          </a:bodyPr>
          <a:lstStyle/>
          <a:p>
            <a:pPr algn="ctr"/>
            <a:r>
              <a:rPr lang="he-IL" sz="4800" b="1" dirty="0" smtClean="0"/>
              <a:t>ריאקציית </a:t>
            </a:r>
            <a:r>
              <a:rPr lang="he-IL" sz="4800" b="1" dirty="0" smtClean="0"/>
              <a:t>אנזים-סובסטרט </a:t>
            </a:r>
            <a:endParaRPr lang="he-IL" sz="4800" b="1" dirty="0">
              <a:effectLst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85800" y="1552074"/>
                <a:ext cx="10820400" cy="4666611"/>
              </a:xfrm>
            </p:spPr>
            <p:txBody>
              <a:bodyPr/>
              <a:lstStyle/>
              <a:p>
                <a:pPr algn="r" rtl="1"/>
                <a:endParaRPr lang="he-IL" dirty="0" smtClean="0"/>
              </a:p>
              <a:p>
                <a:pPr algn="r" rtl="1"/>
                <a:r>
                  <a:rPr lang="he-IL" dirty="0" smtClean="0"/>
                  <a:t>המודל </a:t>
                </a:r>
                <a:r>
                  <a:rPr lang="he-IL" dirty="0" smtClean="0"/>
                  <a:t>מתאר ריאקציה של אנזים לסובסטרט וזו מתוארת ע"י </a:t>
                </a:r>
                <a:r>
                  <a:rPr lang="he-IL" dirty="0" smtClean="0"/>
                  <a:t>הנוסחה: </a:t>
                </a:r>
              </a:p>
              <a:p>
                <a:pPr algn="r" rtl="1"/>
                <a:endParaRPr lang="he-IL" dirty="0" smtClean="0"/>
              </a:p>
              <a:p>
                <a:pPr algn="r" rtl="1"/>
                <a:endParaRPr lang="en-US" dirty="0" smtClean="0"/>
              </a:p>
              <a:p>
                <a:pPr marL="0" indent="0" algn="r" rtl="1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𝐸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𝑆</m:t>
                          </m:r>
                        </m:e>
                      </m:d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mr-I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𝑘</m:t>
                            </m:r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𝑓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⇌</m:t>
                            </m:r>
                          </m:e>
                        </m:mr>
                        <m:mr>
                          <m:e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𝑘𝑟</m:t>
                            </m:r>
                          </m:e>
                        </m:mr>
                      </m:m>
                      <m:r>
                        <a:rPr lang="en-US" b="0" i="1" smtClean="0">
                          <a:latin typeface="Cambria Math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𝐸𝑆</m:t>
                          </m:r>
                        </m:e>
                      </m:d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mr-IN" b="0" i="1" smtClean="0">
                              <a:latin typeface="Cambria Math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US" b="0" i="1" smtClean="0">
                                <a:latin typeface="Cambria Math" charset="0"/>
                              </a:rPr>
                              <m:t>𝑘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𝑐𝑎𝑡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charset="0"/>
                              </a:rPr>
                              <m:t>→</m:t>
                            </m:r>
                          </m:e>
                        </m:mr>
                        <m:mr>
                          <m:e/>
                        </m:mr>
                      </m:m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𝑃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+[</m:t>
                      </m:r>
                      <m:r>
                        <a:rPr lang="en-US" b="0" i="1" smtClean="0">
                          <a:latin typeface="Cambria Math" charset="0"/>
                        </a:rPr>
                        <m:t>𝐸</m:t>
                      </m:r>
                      <m:r>
                        <a:rPr lang="en-US" b="0" i="1" smtClean="0">
                          <a:latin typeface="Cambria Math" charset="0"/>
                        </a:rPr>
                        <m:t>]</m:t>
                      </m:r>
                    </m:oMath>
                  </m:oMathPara>
                </a14:m>
                <a:endParaRPr lang="he-IL" dirty="0"/>
              </a:p>
              <a:p>
                <a:pPr marL="228600" indent="-228600" algn="r" defTabSz="914400" rtl="1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</a:pPr>
                <a:endParaRPr lang="en-US" dirty="0" smtClean="0"/>
              </a:p>
              <a:p>
                <a:pPr marL="228600" indent="-228600" algn="r" defTabSz="914400" rtl="1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5800" y="1552074"/>
                <a:ext cx="10820400" cy="4666611"/>
              </a:xfrm>
              <a:blipFill rotWithShape="0">
                <a:blip r:embed="rId3"/>
                <a:stretch>
                  <a:fillRect r="-6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0622" y="4174138"/>
            <a:ext cx="9334500" cy="238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918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2074" y="706724"/>
            <a:ext cx="9569116" cy="1293028"/>
          </a:xfrm>
        </p:spPr>
        <p:txBody>
          <a:bodyPr>
            <a:normAutofit/>
          </a:bodyPr>
          <a:lstStyle/>
          <a:p>
            <a:pPr algn="ctr" rtl="1"/>
            <a:r>
              <a:rPr lang="he-IL" b="1" dirty="0" smtClean="0"/>
              <a:t>מודל </a:t>
            </a:r>
            <a:r>
              <a:rPr lang="he-IL" dirty="0" err="1"/>
              <a:t>מיכאליס-מנטן</a:t>
            </a:r>
            <a:r>
              <a:rPr lang="he-IL" dirty="0"/>
              <a:t> </a:t>
            </a:r>
            <a:r>
              <a:rPr lang="he-IL" b="1" dirty="0" smtClean="0"/>
              <a:t>כהפשטה </a:t>
            </a:r>
            <a:r>
              <a:rPr lang="he-IL" b="1" dirty="0"/>
              <a:t>של הריאקציה </a:t>
            </a:r>
            <a:br>
              <a:rPr lang="he-IL" b="1" dirty="0"/>
            </a:b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680294" y="1696453"/>
                <a:ext cx="7471610" cy="4944979"/>
              </a:xfrm>
            </p:spPr>
            <p:txBody>
              <a:bodyPr>
                <a:normAutofit fontScale="92500" lnSpcReduction="20000"/>
              </a:bodyPr>
              <a:lstStyle/>
              <a:p>
                <a:pPr lvl="1" algn="r" rtl="1"/>
                <a:r>
                  <a:rPr lang="he-IL" dirty="0" smtClean="0"/>
                  <a:t>הנחת </a:t>
                </a:r>
                <a:r>
                  <a:rPr lang="he-IL" dirty="0"/>
                  <a:t>קיום קומפלקס [ ES ] </a:t>
                </a:r>
                <a:endParaRPr lang="he-IL" dirty="0" smtClean="0"/>
              </a:p>
              <a:p>
                <a:pPr lvl="1" algn="r" rtl="1"/>
                <a:r>
                  <a:rPr lang="he-IL" dirty="0" smtClean="0"/>
                  <a:t>הנחת </a:t>
                </a:r>
                <a:r>
                  <a:rPr lang="he-IL" dirty="0"/>
                  <a:t>'מצב עמיד' של </a:t>
                </a:r>
                <a:r>
                  <a:rPr lang="he-IL" dirty="0" smtClean="0"/>
                  <a:t>הקומפלקס</a:t>
                </a:r>
                <a:r>
                  <a:rPr lang="en-US" dirty="0" smtClean="0"/>
                  <a:t>=0  </a:t>
                </a:r>
                <a:r>
                  <a:rPr lang="he-IL" dirty="0" smtClean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he-IL" b="0" i="1" smtClean="0">
                            <a:latin typeface="Cambria Math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𝑑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[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𝐸𝑆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]</m:t>
                        </m:r>
                      </m:num>
                      <m:den>
                        <m:r>
                          <a:rPr lang="en-US" b="0" i="1" smtClean="0">
                            <a:latin typeface="Cambria Math" charset="0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he-IL" dirty="0" smtClean="0"/>
                  <a:t>. </a:t>
                </a:r>
              </a:p>
              <a:p>
                <a:pPr lvl="1" algn="r" rtl="1"/>
                <a:r>
                  <a:rPr lang="he-IL" dirty="0" smtClean="0"/>
                  <a:t>ריכוז </a:t>
                </a:r>
                <a:r>
                  <a:rPr lang="he-IL" dirty="0"/>
                  <a:t>הסובסטרט [ </a:t>
                </a:r>
                <a:r>
                  <a:rPr lang="he-IL" dirty="0" err="1"/>
                  <a:t>S</a:t>
                </a:r>
                <a:r>
                  <a:rPr lang="he-IL" dirty="0"/>
                  <a:t> ] גדול מריכוז האנזים [ </a:t>
                </a:r>
                <a:r>
                  <a:rPr lang="he-IL" dirty="0" err="1"/>
                  <a:t>E</a:t>
                </a:r>
                <a:r>
                  <a:rPr lang="he-IL" dirty="0"/>
                  <a:t> ] </a:t>
                </a:r>
                <a:r>
                  <a:rPr lang="he-IL" dirty="0" smtClean="0"/>
                  <a:t>.</a:t>
                </a:r>
              </a:p>
              <a:p>
                <a:pPr lvl="1" algn="r" rtl="1"/>
                <a:endParaRPr lang="he-IL" dirty="0" smtClean="0"/>
              </a:p>
              <a:p>
                <a:pPr algn="r" rtl="1"/>
                <a:r>
                  <a:rPr lang="he-IL" dirty="0" smtClean="0"/>
                  <a:t>פיתוח המודל נותן 4 משוואות דיפרנציאליות המתארות את </a:t>
                </a:r>
                <a:r>
                  <a:rPr lang="he-IL" dirty="0" smtClean="0"/>
                  <a:t>שינוי</a:t>
                </a:r>
              </a:p>
              <a:p>
                <a:pPr marL="0" indent="0" algn="r" rtl="1">
                  <a:buNone/>
                </a:pPr>
                <a:r>
                  <a:rPr lang="he-IL" dirty="0" smtClean="0"/>
                  <a:t>   הריכוזים בזמן</a:t>
                </a:r>
                <a:endParaRPr lang="he-IL" dirty="0" smtClean="0"/>
              </a:p>
              <a:p>
                <a:pPr marL="0" indent="0" algn="ctr" rtl="1"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mr-IN" i="1" smtClean="0">
                            <a:latin typeface="Cambria Math" charset="0"/>
                            <a:cs typeface="+mj-cs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charset="0"/>
                            <a:cs typeface="+mj-cs"/>
                          </a:rPr>
                          <m:t>𝑑</m:t>
                        </m:r>
                        <m:r>
                          <a:rPr lang="en-US" b="0" i="1" smtClean="0">
                            <a:latin typeface="Cambria Math" charset="0"/>
                            <a:cs typeface="+mj-cs"/>
                          </a:rPr>
                          <m:t>[</m:t>
                        </m:r>
                        <m:r>
                          <a:rPr lang="en-US" b="0" i="1" smtClean="0">
                            <a:latin typeface="Cambria Math" charset="0"/>
                            <a:cs typeface="+mj-cs"/>
                          </a:rPr>
                          <m:t>𝐸</m:t>
                        </m:r>
                        <m:r>
                          <a:rPr lang="en-US" b="0" i="1" smtClean="0">
                            <a:latin typeface="Cambria Math" charset="0"/>
                            <a:cs typeface="+mj-cs"/>
                          </a:rPr>
                          <m:t>]</m:t>
                        </m:r>
                      </m:num>
                      <m:den>
                        <m:r>
                          <a:rPr lang="en-US" b="0" i="1" smtClean="0">
                            <a:latin typeface="Cambria Math" charset="0"/>
                            <a:cs typeface="+mj-cs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en-US" dirty="0" smtClean="0">
                    <a:latin typeface="+mj-lt"/>
                    <a:cs typeface="+mj-cs"/>
                  </a:rPr>
                  <a:t>=-</a:t>
                </a:r>
                <a:r>
                  <a:rPr lang="en-US" dirty="0" err="1" smtClean="0">
                    <a:latin typeface="+mj-lt"/>
                    <a:cs typeface="+mj-cs"/>
                  </a:rPr>
                  <a:t>kf</a:t>
                </a:r>
                <a:r>
                  <a:rPr lang="en-US" dirty="0" smtClean="0">
                    <a:latin typeface="+mj-lt"/>
                    <a:cs typeface="+mj-cs"/>
                  </a:rPr>
                  <a:t>[E][S]+</a:t>
                </a:r>
                <a:r>
                  <a:rPr lang="en-US" dirty="0" err="1" smtClean="0">
                    <a:latin typeface="+mj-lt"/>
                    <a:cs typeface="+mj-cs"/>
                  </a:rPr>
                  <a:t>kr</a:t>
                </a:r>
                <a:r>
                  <a:rPr lang="en-US" dirty="0" smtClean="0">
                    <a:latin typeface="+mj-lt"/>
                    <a:cs typeface="+mj-cs"/>
                  </a:rPr>
                  <a:t>+[ES]</a:t>
                </a:r>
              </a:p>
              <a:p>
                <a:pPr marL="0" indent="0" algn="ctr" rtl="1">
                  <a:buNone/>
                </a:pPr>
                <a:r>
                  <a:rPr lang="en-US" dirty="0" smtClean="0">
                    <a:latin typeface="+mj-lt"/>
                    <a:cs typeface="+mj-cs"/>
                  </a:rPr>
                  <a:t> </a:t>
                </a:r>
              </a:p>
              <a:p>
                <a:pPr marL="0" indent="0" algn="ctr" rtl="1">
                  <a:buNone/>
                </a:pPr>
                <a:r>
                  <a:rPr lang="en-US" dirty="0" smtClean="0">
                    <a:latin typeface="+mj-lt"/>
                    <a:cs typeface="+mj-cs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i="1" smtClean="0">
                            <a:latin typeface="Cambria Math" charset="0"/>
                            <a:cs typeface="+mj-cs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charset="0"/>
                            <a:cs typeface="+mj-cs"/>
                          </a:rPr>
                          <m:t>𝑑</m:t>
                        </m:r>
                        <m:r>
                          <a:rPr lang="en-US" b="0" i="1" smtClean="0">
                            <a:latin typeface="Cambria Math" charset="0"/>
                            <a:cs typeface="+mj-cs"/>
                          </a:rPr>
                          <m:t>[</m:t>
                        </m:r>
                        <m:r>
                          <a:rPr lang="en-US" b="0" i="1" smtClean="0">
                            <a:latin typeface="Cambria Math" charset="0"/>
                            <a:cs typeface="+mj-cs"/>
                          </a:rPr>
                          <m:t>𝑆</m:t>
                        </m:r>
                        <m:r>
                          <a:rPr lang="en-US" b="0" i="1" smtClean="0">
                            <a:latin typeface="Cambria Math" charset="0"/>
                            <a:cs typeface="+mj-cs"/>
                          </a:rPr>
                          <m:t>]</m:t>
                        </m:r>
                      </m:num>
                      <m:den>
                        <m:r>
                          <a:rPr lang="en-US" b="0" i="1" smtClean="0">
                            <a:latin typeface="Cambria Math" charset="0"/>
                            <a:cs typeface="+mj-cs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en-US" dirty="0" smtClean="0">
                    <a:latin typeface="+mj-lt"/>
                    <a:cs typeface="+mj-cs"/>
                  </a:rPr>
                  <a:t>=-</a:t>
                </a:r>
                <a:r>
                  <a:rPr lang="en-US" dirty="0" err="1" smtClean="0">
                    <a:latin typeface="+mj-lt"/>
                    <a:cs typeface="+mj-cs"/>
                  </a:rPr>
                  <a:t>kf</a:t>
                </a:r>
                <a:r>
                  <a:rPr lang="en-US" dirty="0" smtClean="0">
                    <a:latin typeface="+mj-lt"/>
                    <a:cs typeface="+mj-cs"/>
                  </a:rPr>
                  <a:t>[E][S]+</a:t>
                </a:r>
                <a:r>
                  <a:rPr lang="en-US" dirty="0" err="1" smtClean="0">
                    <a:latin typeface="+mj-lt"/>
                    <a:cs typeface="+mj-cs"/>
                  </a:rPr>
                  <a:t>kf</a:t>
                </a:r>
                <a:r>
                  <a:rPr lang="en-US" dirty="0" smtClean="0">
                    <a:latin typeface="+mj-lt"/>
                    <a:cs typeface="+mj-cs"/>
                  </a:rPr>
                  <a:t>[ES]</a:t>
                </a:r>
              </a:p>
              <a:p>
                <a:pPr marL="0" indent="0" algn="ctr" rtl="1">
                  <a:buNone/>
                </a:pPr>
                <a:r>
                  <a:rPr lang="en-US" dirty="0" smtClean="0">
                    <a:latin typeface="+mj-lt"/>
                    <a:cs typeface="+mj-cs"/>
                  </a:rPr>
                  <a:t> </a:t>
                </a:r>
              </a:p>
              <a:p>
                <a:pPr marL="0" indent="0" algn="ctr" rtl="1">
                  <a:buNone/>
                </a:pPr>
                <a:r>
                  <a:rPr lang="en-US" dirty="0" smtClean="0">
                    <a:latin typeface="+mj-lt"/>
                    <a:cs typeface="+mj-cs"/>
                  </a:rPr>
                  <a:t>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i="1">
                            <a:latin typeface="Cambria Math" charset="0"/>
                            <a:cs typeface="+mj-cs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charset="0"/>
                            <a:cs typeface="+mj-cs"/>
                          </a:rPr>
                          <m:t>𝑑</m:t>
                        </m:r>
                        <m:r>
                          <a:rPr lang="en-US" i="1">
                            <a:latin typeface="Cambria Math" charset="0"/>
                            <a:cs typeface="+mj-cs"/>
                          </a:rPr>
                          <m:t>[</m:t>
                        </m:r>
                        <m:r>
                          <a:rPr lang="en-US" i="1">
                            <a:latin typeface="Cambria Math" charset="0"/>
                            <a:cs typeface="+mj-cs"/>
                          </a:rPr>
                          <m:t>𝐸𝑆</m:t>
                        </m:r>
                        <m:r>
                          <a:rPr lang="en-US" i="1">
                            <a:latin typeface="Cambria Math" charset="0"/>
                            <a:cs typeface="+mj-cs"/>
                          </a:rPr>
                          <m:t>]</m:t>
                        </m:r>
                      </m:num>
                      <m:den>
                        <m:r>
                          <a:rPr lang="en-US" i="1">
                            <a:latin typeface="Cambria Math" charset="0"/>
                            <a:cs typeface="+mj-cs"/>
                          </a:rPr>
                          <m:t>𝑑𝑡</m:t>
                        </m:r>
                      </m:den>
                    </m:f>
                    <m:r>
                      <a:rPr lang="en-US" i="1">
                        <a:latin typeface="Cambria Math" charset="0"/>
                        <a:cs typeface="+mj-cs"/>
                      </a:rPr>
                      <m:t>=</m:t>
                    </m:r>
                    <m:r>
                      <m:rPr>
                        <m:nor/>
                      </m:rPr>
                      <a:rPr lang="mr-IN">
                        <a:latin typeface="+mj-lt"/>
                        <a:cs typeface="+mj-cs"/>
                      </a:rPr>
                      <m:t>k</m:t>
                    </m:r>
                    <m:r>
                      <m:rPr>
                        <m:nor/>
                      </m:rPr>
                      <a:rPr lang="en-US">
                        <a:latin typeface="+mj-lt"/>
                        <a:cs typeface="+mj-cs"/>
                      </a:rPr>
                      <m:t>r</m:t>
                    </m:r>
                    <m:r>
                      <m:rPr>
                        <m:nor/>
                      </m:rPr>
                      <a:rPr lang="mr-IN">
                        <a:latin typeface="+mj-lt"/>
                        <a:cs typeface="+mj-cs"/>
                      </a:rPr>
                      <m:t>[</m:t>
                    </m:r>
                    <m:r>
                      <m:rPr>
                        <m:nor/>
                      </m:rPr>
                      <a:rPr lang="mr-IN">
                        <a:latin typeface="+mj-lt"/>
                        <a:cs typeface="+mj-cs"/>
                      </a:rPr>
                      <m:t>E</m:t>
                    </m:r>
                    <m:r>
                      <m:rPr>
                        <m:nor/>
                      </m:rPr>
                      <a:rPr lang="mr-IN">
                        <a:latin typeface="+mj-lt"/>
                        <a:cs typeface="+mj-cs"/>
                      </a:rPr>
                      <m:t>][</m:t>
                    </m:r>
                    <m:r>
                      <m:rPr>
                        <m:nor/>
                      </m:rPr>
                      <a:rPr lang="mr-IN">
                        <a:latin typeface="+mj-lt"/>
                        <a:cs typeface="+mj-cs"/>
                      </a:rPr>
                      <m:t>S</m:t>
                    </m:r>
                    <m:r>
                      <m:rPr>
                        <m:nor/>
                      </m:rPr>
                      <a:rPr lang="mr-IN">
                        <a:latin typeface="+mj-lt"/>
                        <a:cs typeface="+mj-cs"/>
                      </a:rPr>
                      <m:t>]−</m:t>
                    </m:r>
                    <m:r>
                      <m:rPr>
                        <m:nor/>
                      </m:rPr>
                      <a:rPr lang="mr-IN">
                        <a:latin typeface="+mj-lt"/>
                        <a:cs typeface="+mj-cs"/>
                      </a:rPr>
                      <m:t>k</m:t>
                    </m:r>
                    <m:r>
                      <m:rPr>
                        <m:nor/>
                      </m:rPr>
                      <a:rPr lang="en-US">
                        <a:latin typeface="+mj-lt"/>
                        <a:cs typeface="+mj-cs"/>
                      </a:rPr>
                      <m:t>r</m:t>
                    </m:r>
                    <m:r>
                      <m:rPr>
                        <m:nor/>
                      </m:rPr>
                      <a:rPr lang="mr-IN">
                        <a:latin typeface="+mj-lt"/>
                        <a:cs typeface="+mj-cs"/>
                      </a:rPr>
                      <m:t>[</m:t>
                    </m:r>
                    <m:r>
                      <m:rPr>
                        <m:nor/>
                      </m:rPr>
                      <a:rPr lang="mr-IN">
                        <a:latin typeface="+mj-lt"/>
                        <a:cs typeface="+mj-cs"/>
                      </a:rPr>
                      <m:t>ES</m:t>
                    </m:r>
                    <m:r>
                      <m:rPr>
                        <m:nor/>
                      </m:rPr>
                      <a:rPr lang="mr-IN">
                        <a:latin typeface="+mj-lt"/>
                        <a:cs typeface="+mj-cs"/>
                      </a:rPr>
                      <m:t>]−</m:t>
                    </m:r>
                    <m:r>
                      <m:rPr>
                        <m:nor/>
                      </m:rPr>
                      <a:rPr lang="mr-IN">
                        <a:latin typeface="+mj-lt"/>
                        <a:cs typeface="+mj-cs"/>
                      </a:rPr>
                      <m:t>kcat</m:t>
                    </m:r>
                    <m:r>
                      <m:rPr>
                        <m:nor/>
                      </m:rPr>
                      <a:rPr lang="mr-IN">
                        <a:latin typeface="+mj-lt"/>
                        <a:cs typeface="+mj-cs"/>
                      </a:rPr>
                      <m:t>[</m:t>
                    </m:r>
                    <m:r>
                      <m:rPr>
                        <m:nor/>
                      </m:rPr>
                      <a:rPr lang="mr-IN">
                        <a:latin typeface="+mj-lt"/>
                        <a:cs typeface="+mj-cs"/>
                      </a:rPr>
                      <m:t>ES</m:t>
                    </m:r>
                    <m:r>
                      <m:rPr>
                        <m:nor/>
                      </m:rPr>
                      <a:rPr lang="mr-IN">
                        <a:latin typeface="+mj-lt"/>
                        <a:cs typeface="+mj-cs"/>
                      </a:rPr>
                      <m:t>]</m:t>
                    </m:r>
                  </m:oMath>
                </a14:m>
                <a:endParaRPr lang="en-US" b="0" i="0" dirty="0" smtClean="0">
                  <a:latin typeface="+mj-lt"/>
                  <a:cs typeface="+mj-cs"/>
                </a:endParaRPr>
              </a:p>
              <a:p>
                <a:pPr marL="0" indent="0" algn="r" rtl="1">
                  <a:buNone/>
                </a:pPr>
                <a:endParaRPr lang="en-US" b="0" i="0" dirty="0" smtClean="0">
                  <a:latin typeface="+mj-lt"/>
                  <a:cs typeface="+mj-cs"/>
                </a:endParaRPr>
              </a:p>
              <a:p>
                <a:pPr marL="0" indent="0" algn="r" rtl="1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b="0" i="0" smtClean="0">
                          <a:latin typeface="+mj-lt"/>
                          <a:cs typeface="+mj-cs"/>
                        </a:rPr>
                        <m:t>  </m:t>
                      </m:r>
                      <m:f>
                        <m:fPr>
                          <m:ctrlPr>
                            <a:rPr lang="mr-IN" i="1" dirty="0" smtClean="0">
                              <a:latin typeface="Cambria Math" charset="0"/>
                              <a:cs typeface="+mj-cs"/>
                            </a:rPr>
                          </m:ctrlPr>
                        </m:fPr>
                        <m:num>
                          <m:r>
                            <a:rPr lang="en-US" b="0" i="1" dirty="0" smtClean="0">
                              <a:latin typeface="Cambria Math" charset="0"/>
                              <a:cs typeface="+mj-cs"/>
                            </a:rPr>
                            <m:t>𝑑</m:t>
                          </m:r>
                          <m:r>
                            <a:rPr lang="en-US" b="0" i="1" dirty="0" smtClean="0">
                              <a:latin typeface="Cambria Math" charset="0"/>
                              <a:cs typeface="+mj-cs"/>
                            </a:rPr>
                            <m:t>[</m:t>
                          </m:r>
                          <m:r>
                            <a:rPr lang="en-US" b="0" i="1" dirty="0" smtClean="0">
                              <a:latin typeface="Cambria Math" charset="0"/>
                              <a:cs typeface="+mj-cs"/>
                            </a:rPr>
                            <m:t>𝑃</m:t>
                          </m:r>
                          <m:r>
                            <a:rPr lang="en-US" b="0" i="1" dirty="0" smtClean="0">
                              <a:latin typeface="Cambria Math" charset="0"/>
                              <a:cs typeface="+mj-cs"/>
                            </a:rPr>
                            <m:t>]</m:t>
                          </m:r>
                        </m:num>
                        <m:den>
                          <m:r>
                            <a:rPr lang="en-US" b="0" i="1" dirty="0" smtClean="0">
                              <a:latin typeface="Cambria Math" charset="0"/>
                              <a:cs typeface="+mj-cs"/>
                            </a:rPr>
                            <m:t>𝑑𝑡</m:t>
                          </m:r>
                        </m:den>
                      </m:f>
                      <m:r>
                        <a:rPr lang="en-US" b="0" i="1" dirty="0" smtClean="0">
                          <a:latin typeface="Cambria Math" charset="0"/>
                          <a:cs typeface="+mj-cs"/>
                        </a:rPr>
                        <m:t>=</m:t>
                      </m:r>
                      <m:r>
                        <a:rPr lang="en-US" b="0" i="1" dirty="0" smtClean="0">
                          <a:latin typeface="Cambria Math" charset="0"/>
                          <a:cs typeface="+mj-cs"/>
                        </a:rPr>
                        <m:t>𝑘𝑐𝑎𝑡</m:t>
                      </m:r>
                      <m:r>
                        <a:rPr lang="en-US" b="0" i="1" dirty="0" smtClean="0">
                          <a:latin typeface="Cambria Math" charset="0"/>
                          <a:cs typeface="+mj-cs"/>
                        </a:rPr>
                        <m:t>[</m:t>
                      </m:r>
                      <m:r>
                        <a:rPr lang="en-US" b="0" i="1" dirty="0" smtClean="0">
                          <a:latin typeface="Cambria Math" charset="0"/>
                          <a:cs typeface="+mj-cs"/>
                        </a:rPr>
                        <m:t>𝐸𝑆</m:t>
                      </m:r>
                      <m:r>
                        <a:rPr lang="en-US" b="0" i="1" dirty="0" smtClean="0">
                          <a:latin typeface="Cambria Math" charset="0"/>
                          <a:cs typeface="+mj-cs"/>
                        </a:rPr>
                        <m:t>]</m:t>
                      </m:r>
                      <m:r>
                        <m:rPr>
                          <m:nor/>
                        </m:rPr>
                        <a:rPr lang="mr-IN">
                          <a:latin typeface="+mj-lt"/>
                          <a:cs typeface="+mj-cs"/>
                        </a:rPr>
                        <m:t> </m:t>
                      </m:r>
                    </m:oMath>
                  </m:oMathPara>
                </a14:m>
                <a:endParaRPr lang="mr-IN" dirty="0">
                  <a:effectLst/>
                  <a:latin typeface="+mj-lt"/>
                  <a:cs typeface="+mj-cs"/>
                </a:endParaRPr>
              </a:p>
              <a:p>
                <a:pPr marL="0" indent="0" algn="r" rtl="1">
                  <a:buNone/>
                </a:pPr>
                <a:endParaRPr lang="he-IL" dirty="0"/>
              </a:p>
              <a:p>
                <a:pPr marL="228600" indent="-228600" algn="r" defTabSz="914400" rtl="1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80294" y="1696453"/>
                <a:ext cx="7471610" cy="4944979"/>
              </a:xfrm>
              <a:blipFill rotWithShape="0">
                <a:blip r:embed="rId3"/>
                <a:stretch>
                  <a:fillRect t="-2343" r="-8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36507"/>
            <a:ext cx="4830923" cy="3402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820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40568" y="511711"/>
            <a:ext cx="8610600" cy="1293028"/>
          </a:xfrm>
        </p:spPr>
        <p:txBody>
          <a:bodyPr/>
          <a:lstStyle/>
          <a:p>
            <a:pPr algn="ctr"/>
            <a:r>
              <a:rPr lang="he-IL" dirty="0" smtClean="0"/>
              <a:t>נוסחת </a:t>
            </a:r>
            <a:r>
              <a:rPr lang="he-IL" dirty="0" err="1" smtClean="0"/>
              <a:t>מיכאליס-מנטן</a:t>
            </a:r>
            <a:r>
              <a:rPr lang="he-IL" dirty="0" smtClean="0"/>
              <a:t> לקצב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886" y="2426072"/>
            <a:ext cx="5992771" cy="2939262"/>
          </a:xfrm>
          <a:solidFill>
            <a:schemeClr val="tx1"/>
          </a:solidFill>
          <a:effectLst>
            <a:outerShdw blurRad="50800" dist="50800" dir="5400000" algn="ctr" rotWithShape="0">
              <a:srgbClr val="000000"/>
            </a:outerShdw>
          </a:effec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/>
              <p:cNvSpPr txBox="1"/>
              <p:nvPr/>
            </p:nvSpPr>
            <p:spPr>
              <a:xfrm>
                <a:off x="6677526" y="2286000"/>
                <a:ext cx="4824663" cy="32194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algn="ctr" defTabSz="457200" rtl="1" eaLnBrk="1" latinLnBrk="0" hangingPunct="1"/>
                <a:r>
                  <a:rPr lang="he-IL" sz="2000" dirty="0" smtClean="0"/>
                  <a:t>מפיתוח המשוואות הדיפרנציאליות נקבל את משוואת </a:t>
                </a:r>
                <a:r>
                  <a:rPr lang="he-IL" sz="2000" dirty="0" err="1" smtClean="0"/>
                  <a:t>מיכאליס-מנטן</a:t>
                </a:r>
                <a:r>
                  <a:rPr lang="he-IL" sz="2000" dirty="0" smtClean="0"/>
                  <a:t> לקצב הריאקציה:</a:t>
                </a:r>
              </a:p>
              <a:p>
                <a:pPr marL="0" algn="ctr" defTabSz="457200" rtl="1" eaLnBrk="1" latinLnBrk="0" hangingPunct="1"/>
                <a:endParaRPr lang="he-IL" sz="2000" dirty="0"/>
              </a:p>
              <a:p>
                <a:pPr marL="0" algn="ctr" defTabSz="457200" rtl="1" eaLnBrk="1" latinLnBrk="0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charset="0"/>
                        </a:rPr>
                        <m:t>𝑣</m:t>
                      </m:r>
                      <m:r>
                        <a:rPr lang="en-US" sz="20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20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charset="0"/>
                            </a:rPr>
                            <m:t>𝑑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[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𝑃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]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charset="0"/>
                            </a:rPr>
                            <m:t>𝑑𝑡</m:t>
                          </m:r>
                        </m:den>
                      </m:f>
                      <m:r>
                        <a:rPr lang="en-US" sz="20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2000" b="0" i="1" smtClean="0">
                              <a:latin typeface="Cambria Math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𝑣</m:t>
                              </m:r>
                            </m:e>
                            <m:sub>
                              <m:func>
                                <m:funcPr>
                                  <m:ctrlPr>
                                    <a:rPr lang="en-US" sz="2000" b="0" i="1" smtClean="0">
                                      <a:latin typeface="Cambria Math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000" b="0" i="0" smtClean="0">
                                      <a:latin typeface="Cambria Math" charset="0"/>
                                    </a:rPr>
                                    <m:t>max</m:t>
                                  </m:r>
                                </m:fName>
                                <m:e/>
                              </m:func>
                            </m:sub>
                          </m:sSub>
                          <m:r>
                            <a:rPr lang="en-US" sz="2000" b="0" i="1" smtClean="0">
                              <a:latin typeface="Cambria Math" charset="0"/>
                            </a:rPr>
                            <m:t>[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𝑆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]</m:t>
                          </m:r>
                        </m:num>
                        <m:den>
                          <m:sSub>
                            <m:sSubPr>
                              <m:ctrlPr>
                                <a:rPr lang="en-US" sz="20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𝑀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charset="0"/>
                            </a:rPr>
                            <m:t>+[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𝑆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]</m:t>
                          </m:r>
                        </m:den>
                      </m:f>
                    </m:oMath>
                  </m:oMathPara>
                </a14:m>
                <a:endParaRPr lang="he-IL" sz="2000" dirty="0" smtClean="0"/>
              </a:p>
              <a:p>
                <a:pPr marL="0" algn="ctr" defTabSz="457200" rtl="1" eaLnBrk="1" latinLnBrk="0" hangingPunct="1"/>
                <a:endParaRPr lang="he-IL" sz="2000" dirty="0" smtClean="0"/>
              </a:p>
              <a:p>
                <a:pPr marL="0" algn="r" defTabSz="457200" rtl="1" eaLnBrk="1" latinLnBrk="0" hangingPunct="1"/>
                <a:endParaRPr lang="he-IL" sz="2000" dirty="0" smtClean="0"/>
              </a:p>
              <a:p>
                <a:pPr marL="0" algn="r" defTabSz="457200" rtl="1" eaLnBrk="1" latinLnBrk="0" hangingPunct="1"/>
                <a:endParaRPr lang="he-IL" sz="2000" dirty="0"/>
              </a:p>
              <a:p>
                <a:pPr marL="0" algn="r" defTabSz="457200" rtl="1" eaLnBrk="1" latinLnBrk="0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𝑣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charset="0"/>
                            </a:rPr>
                            <m:t>𝑚𝑎𝑥</m:t>
                          </m:r>
                        </m:sub>
                      </m:sSub>
                      <m:r>
                        <a:rPr lang="en-US" sz="2000" b="0" i="1" smtClean="0">
                          <a:latin typeface="Cambria Math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charset="0"/>
                        </a:rPr>
                        <m:t>𝑘𝑐𝑎𝑡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[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𝐸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]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r>
                        <a:rPr lang="en-US" sz="2000" b="0" i="1" smtClean="0">
                          <a:latin typeface="Cambria Math" charset="0"/>
                        </a:rPr>
                        <m:t>;    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𝑘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charset="0"/>
                            </a:rPr>
                            <m:t>𝑀</m:t>
                          </m:r>
                        </m:sub>
                      </m:sSub>
                      <m:r>
                        <a:rPr lang="en-US" sz="20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20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charset="0"/>
                            </a:rPr>
                            <m:t>𝑘𝑟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+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𝑘𝑐𝑎𝑡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charset="0"/>
                            </a:rPr>
                            <m:t>𝑘𝑓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7526" y="2286000"/>
                <a:ext cx="4824663" cy="3219407"/>
              </a:xfrm>
              <a:prstGeom prst="rect">
                <a:avLst/>
              </a:prstGeom>
              <a:blipFill rotWithShape="0">
                <a:blip r:embed="rId3"/>
                <a:stretch>
                  <a:fillRect t="-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63890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29326" y="391399"/>
            <a:ext cx="8610600" cy="1293028"/>
          </a:xfrm>
        </p:spPr>
        <p:txBody>
          <a:bodyPr/>
          <a:lstStyle/>
          <a:p>
            <a:pPr algn="ct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he-IL" dirty="0" smtClean="0"/>
              <a:t>התאמת נתוני החנייה למודל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395664"/>
            <a:ext cx="10820400" cy="4823022"/>
          </a:xfrm>
        </p:spPr>
        <p:txBody>
          <a:bodyPr/>
          <a:lstStyle/>
          <a:p>
            <a:pPr marL="0" indent="0" algn="r" rtl="1">
              <a:buNone/>
            </a:pPr>
            <a:r>
              <a:rPr lang="he-IL" dirty="0" smtClean="0"/>
              <a:t>הגדרת הריכוזים:</a:t>
            </a:r>
          </a:p>
          <a:p>
            <a:pPr algn="r" rtl="1"/>
            <a:r>
              <a:rPr lang="he-IL" dirty="0" smtClean="0"/>
              <a:t>הגדרתי ריכוז מספר המכוניות </a:t>
            </a:r>
            <a:r>
              <a:rPr lang="he-IL" dirty="0" err="1" smtClean="0"/>
              <a:t>באיזור</a:t>
            </a:r>
            <a:r>
              <a:rPr lang="he-IL" dirty="0" smtClean="0"/>
              <a:t> [ </a:t>
            </a:r>
            <a:r>
              <a:rPr lang="he-IL" dirty="0" err="1" smtClean="0"/>
              <a:t>E</a:t>
            </a:r>
            <a:r>
              <a:rPr lang="he-IL" dirty="0" smtClean="0"/>
              <a:t> ] = מחפשות חנייה + נוסעים </a:t>
            </a:r>
            <a:r>
              <a:rPr lang="he-IL" dirty="0" err="1" smtClean="0"/>
              <a:t>באיזור</a:t>
            </a:r>
            <a:r>
              <a:rPr lang="he-IL" dirty="0" smtClean="0"/>
              <a:t>. </a:t>
            </a:r>
          </a:p>
          <a:p>
            <a:pPr algn="r" rtl="1"/>
            <a:r>
              <a:rPr lang="he-IL" dirty="0" smtClean="0"/>
              <a:t> </a:t>
            </a:r>
            <a:r>
              <a:rPr lang="he-IL" dirty="0"/>
              <a:t>[ </a:t>
            </a:r>
            <a:r>
              <a:rPr lang="he-IL" dirty="0" err="1"/>
              <a:t>S</a:t>
            </a:r>
            <a:r>
              <a:rPr lang="he-IL" dirty="0"/>
              <a:t> ] כריכוז החניות הפנויות בשטח </a:t>
            </a:r>
            <a:r>
              <a:rPr lang="he-IL" dirty="0" smtClean="0"/>
              <a:t>.</a:t>
            </a:r>
          </a:p>
          <a:p>
            <a:pPr algn="r" rtl="1"/>
            <a:r>
              <a:rPr lang="he-IL" dirty="0" smtClean="0"/>
              <a:t>[ </a:t>
            </a:r>
            <a:r>
              <a:rPr lang="he-IL" dirty="0"/>
              <a:t>ES ] כריכוז המכוניות המחפשות חנייה בשטח. </a:t>
            </a:r>
            <a:endParaRPr lang="he-IL" dirty="0" smtClean="0"/>
          </a:p>
          <a:p>
            <a:pPr algn="r" rtl="1"/>
            <a:r>
              <a:rPr lang="he-IL" dirty="0"/>
              <a:t>[ </a:t>
            </a:r>
            <a:r>
              <a:rPr lang="he-IL" dirty="0" err="1"/>
              <a:t>P</a:t>
            </a:r>
            <a:r>
              <a:rPr lang="he-IL" dirty="0"/>
              <a:t> ] כריכוז מספר החניות שהפכו לתפוסות </a:t>
            </a:r>
          </a:p>
          <a:p>
            <a:pPr algn="r" rtl="1"/>
            <a:endParaRPr lang="he-IL" dirty="0" smtClean="0"/>
          </a:p>
          <a:p>
            <a:pPr algn="r" rtl="1"/>
            <a:endParaRPr lang="he-IL" dirty="0"/>
          </a:p>
          <a:p>
            <a:pPr marL="0" indent="0" algn="r" rtl="1">
              <a:buNone/>
            </a:pPr>
            <a:r>
              <a:rPr lang="he-IL" dirty="0"/>
              <a:t>בנוסף הייתי צריך להגדיר גם את קצבי </a:t>
            </a:r>
            <a:r>
              <a:rPr lang="he-IL" dirty="0" smtClean="0"/>
              <a:t>הריאקציות:</a:t>
            </a:r>
          </a:p>
          <a:p>
            <a:pPr algn="r" rtl="1"/>
            <a:r>
              <a:rPr lang="he-IL" dirty="0" err="1" smtClean="0"/>
              <a:t>kf</a:t>
            </a:r>
            <a:r>
              <a:rPr lang="he-IL" dirty="0" smtClean="0"/>
              <a:t> </a:t>
            </a:r>
            <a:r>
              <a:rPr lang="he-IL" dirty="0"/>
              <a:t>מוגדר </a:t>
            </a:r>
            <a:r>
              <a:rPr lang="he-IL" dirty="0" smtClean="0"/>
              <a:t>כ[דקה </a:t>
            </a:r>
            <a:r>
              <a:rPr lang="he-IL" dirty="0"/>
              <a:t>/ ריכוז </a:t>
            </a:r>
            <a:r>
              <a:rPr lang="he-IL" dirty="0" err="1"/>
              <a:t>מחפשי</a:t>
            </a:r>
            <a:r>
              <a:rPr lang="he-IL" dirty="0"/>
              <a:t> </a:t>
            </a:r>
            <a:r>
              <a:rPr lang="he-IL" dirty="0" smtClean="0"/>
              <a:t>החנייה] </a:t>
            </a:r>
          </a:p>
          <a:p>
            <a:pPr algn="r" rtl="1"/>
            <a:r>
              <a:rPr lang="he-IL" dirty="0" err="1" smtClean="0"/>
              <a:t>kr</a:t>
            </a:r>
            <a:r>
              <a:rPr lang="he-IL" dirty="0" smtClean="0"/>
              <a:t> </a:t>
            </a:r>
            <a:r>
              <a:rPr lang="he-IL" dirty="0"/>
              <a:t>מוגדר </a:t>
            </a:r>
            <a:r>
              <a:rPr lang="he-IL" dirty="0" smtClean="0"/>
              <a:t>כ[דקה </a:t>
            </a:r>
            <a:r>
              <a:rPr lang="he-IL" dirty="0"/>
              <a:t>/ ריכוז מכוניות </a:t>
            </a:r>
            <a:r>
              <a:rPr lang="he-IL" dirty="0" err="1"/>
              <a:t>שויתרו</a:t>
            </a:r>
            <a:r>
              <a:rPr lang="he-IL" dirty="0"/>
              <a:t> על </a:t>
            </a:r>
            <a:r>
              <a:rPr lang="he-IL" dirty="0" smtClean="0"/>
              <a:t>החיפוש]</a:t>
            </a:r>
          </a:p>
          <a:p>
            <a:pPr algn="r" rtl="1"/>
            <a:r>
              <a:rPr lang="he-IL" dirty="0" smtClean="0"/>
              <a:t> </a:t>
            </a:r>
            <a:r>
              <a:rPr lang="he-IL" dirty="0" err="1" smtClean="0"/>
              <a:t>kcat</a:t>
            </a:r>
            <a:r>
              <a:rPr lang="he-IL" dirty="0" smtClean="0"/>
              <a:t> [דקה </a:t>
            </a:r>
            <a:r>
              <a:rPr lang="he-IL" dirty="0"/>
              <a:t>/ ריכוז </a:t>
            </a:r>
            <a:r>
              <a:rPr lang="he-IL" dirty="0" smtClean="0"/>
              <a:t>החונים] </a:t>
            </a:r>
            <a:endParaRPr lang="he-IL" dirty="0"/>
          </a:p>
          <a:p>
            <a:pPr algn="r" rtl="1"/>
            <a:endParaRPr lang="he-IL" dirty="0"/>
          </a:p>
          <a:p>
            <a:pPr algn="r" rtl="1"/>
            <a:endParaRPr lang="he-IL" dirty="0" smtClean="0"/>
          </a:p>
          <a:p>
            <a:pPr algn="r" rtl="1"/>
            <a:endParaRPr lang="he-IL" dirty="0"/>
          </a:p>
          <a:p>
            <a:pPr algn="r" rtl="1"/>
            <a:endParaRPr lang="he-IL" dirty="0"/>
          </a:p>
          <a:p>
            <a:pPr algn="r" rtl="1"/>
            <a:endParaRPr lang="he-IL" dirty="0"/>
          </a:p>
          <a:p>
            <a:pPr algn="r" rtl="1"/>
            <a:endParaRPr lang="he-IL" dirty="0"/>
          </a:p>
          <a:p>
            <a:pPr algn="r" rtl="1"/>
            <a:endParaRPr lang="he-IL" dirty="0" smtClean="0"/>
          </a:p>
          <a:p>
            <a:pPr algn="r" rtl="1"/>
            <a:endParaRPr lang="he-IL" dirty="0"/>
          </a:p>
          <a:p>
            <a:pPr marL="228600" indent="-22860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14826" y="6218686"/>
            <a:ext cx="3429000" cy="3970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r" defTabSz="457200" rtl="1" eaLnBrk="1" latinLnBrk="0" hangingPunct="1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826" y="2890157"/>
            <a:ext cx="4891924" cy="352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086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5003" y="392771"/>
            <a:ext cx="8610600" cy="1293028"/>
          </a:xfrm>
        </p:spPr>
        <p:txBody>
          <a:bodyPr/>
          <a:lstStyle/>
          <a:p>
            <a:pPr algn="ct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he-IL" dirty="0" smtClean="0"/>
              <a:t>תוצאות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74472" y="1631537"/>
            <a:ext cx="5811253" cy="1215190"/>
          </a:xfrm>
        </p:spPr>
        <p:txBody>
          <a:bodyPr>
            <a:normAutofit/>
          </a:bodyPr>
          <a:lstStyle/>
          <a:p>
            <a:pPr marL="0" indent="0" algn="ctr" defTabSz="914400" rtl="1" eaLnBrk="1" latinLnBrk="0" hangingPunct="1">
              <a:lnSpc>
                <a:spcPct val="90000"/>
              </a:lnSpc>
              <a:spcBef>
                <a:spcPts val="1000"/>
              </a:spcBef>
              <a:buNone/>
            </a:pPr>
            <a:r>
              <a:rPr lang="he-IL" dirty="0" smtClean="0"/>
              <a:t>השינוי </a:t>
            </a:r>
            <a:r>
              <a:rPr lang="he-IL" dirty="0" smtClean="0"/>
              <a:t>בריכוז הסובסטרט (החניות הפנויות) והשינוי בריכוז התוצרים (החניות התפוסות).</a:t>
            </a:r>
          </a:p>
          <a:p>
            <a:pPr marL="228600" indent="-22860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he-IL" dirty="0" smtClean="0"/>
          </a:p>
          <a:p>
            <a:pPr marL="228600" indent="-22860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he-IL" dirty="0" smtClean="0"/>
          </a:p>
          <a:p>
            <a:pPr marL="228600" indent="-22860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he-IL" dirty="0" smtClean="0"/>
          </a:p>
          <a:p>
            <a:pPr marL="228600" indent="-22860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he-IL" dirty="0" smtClean="0"/>
          </a:p>
          <a:p>
            <a:pPr marL="228600" indent="-22860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he-IL" dirty="0"/>
          </a:p>
          <a:p>
            <a:pPr marL="228600" indent="-22860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he-IL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4865" y="2923678"/>
            <a:ext cx="5666874" cy="383583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08" y="2887584"/>
            <a:ext cx="5582653" cy="383807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56934" y="1737872"/>
            <a:ext cx="5029200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 rtl="1">
              <a:lnSpc>
                <a:spcPct val="90000"/>
              </a:lnSpc>
              <a:spcBef>
                <a:spcPts val="1000"/>
              </a:spcBef>
            </a:pPr>
            <a:r>
              <a:rPr lang="he-IL" sz="2200" dirty="0"/>
              <a:t>הרצת סימולציה של המודל עם תנאי התחלה של הנתונים הגולמיים.</a:t>
            </a:r>
          </a:p>
        </p:txBody>
      </p:sp>
    </p:spTree>
    <p:extLst>
      <p:ext uri="{BB962C8B-B14F-4D97-AF65-F5344CB8AC3E}">
        <p14:creationId xmlns:p14="http://schemas.microsoft.com/office/powerpoint/2010/main" val="1392129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7665" y="116226"/>
            <a:ext cx="8610600" cy="1293028"/>
          </a:xfrm>
        </p:spPr>
        <p:txBody>
          <a:bodyPr/>
          <a:lstStyle/>
          <a:p>
            <a:pPr algn="ct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he-IL" smtClean="0"/>
              <a:t>תוצאות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1579" y="1409254"/>
            <a:ext cx="10820400" cy="574248"/>
          </a:xfrm>
        </p:spPr>
        <p:txBody>
          <a:bodyPr/>
          <a:lstStyle/>
          <a:p>
            <a:pPr marL="228600" indent="-22860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he-IL" dirty="0" smtClean="0"/>
              <a:t>אולם, ניסיון לקבל התאמה של ממוצע הנתונים הגולמיים לא צלח    </a:t>
            </a:r>
            <a:r>
              <a:rPr lang="he-IL" sz="1800" dirty="0" smtClean="0"/>
              <a:t>😩</a:t>
            </a:r>
            <a:endParaRPr lang="en-US" sz="1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2370223"/>
            <a:ext cx="5822330" cy="4064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146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0700" y="222952"/>
            <a:ext cx="8610600" cy="1293028"/>
          </a:xfrm>
        </p:spPr>
        <p:txBody>
          <a:bodyPr/>
          <a:lstStyle/>
          <a:p>
            <a:pPr algn="ct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he-IL" dirty="0" smtClean="0"/>
              <a:t>סיכום ומסקנות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503948"/>
            <a:ext cx="10820400" cy="4714738"/>
          </a:xfrm>
        </p:spPr>
        <p:txBody>
          <a:bodyPr/>
          <a:lstStyle/>
          <a:p>
            <a:pPr algn="r" rtl="1"/>
            <a:r>
              <a:rPr lang="he-IL" dirty="0"/>
              <a:t>מהרצת הסימולציה קיבלנו ערך מקסימלי של ריכוז חניות אשר היה מאד קרוב לערך </a:t>
            </a:r>
            <a:r>
              <a:rPr lang="he-IL" dirty="0" smtClean="0"/>
              <a:t>מהנתונים</a:t>
            </a:r>
          </a:p>
          <a:p>
            <a:pPr algn="r" rtl="1"/>
            <a:endParaRPr lang="he-IL" dirty="0" smtClean="0"/>
          </a:p>
          <a:p>
            <a:pPr algn="r" rtl="1"/>
            <a:r>
              <a:rPr lang="he-IL" dirty="0" smtClean="0"/>
              <a:t>לזמן </a:t>
            </a:r>
            <a:r>
              <a:rPr lang="he-IL" dirty="0"/>
              <a:t>ההגעה לרוויה במציאות ובסימולציה היה הפרש של </a:t>
            </a:r>
            <a:r>
              <a:rPr lang="he-IL" dirty="0" smtClean="0"/>
              <a:t>כ140 </a:t>
            </a:r>
            <a:r>
              <a:rPr lang="he-IL" dirty="0"/>
              <a:t>דקות כך שהסימולציה לא הצליחה לתת תחזית </a:t>
            </a:r>
            <a:r>
              <a:rPr lang="he-IL" dirty="0" smtClean="0"/>
              <a:t>הזהה לנתונים. </a:t>
            </a:r>
            <a:endParaRPr lang="he-IL" dirty="0" smtClean="0"/>
          </a:p>
          <a:p>
            <a:pPr algn="r" rtl="1"/>
            <a:endParaRPr lang="he-IL" dirty="0" smtClean="0"/>
          </a:p>
          <a:p>
            <a:pPr algn="r" rtl="1"/>
            <a:r>
              <a:rPr lang="he-IL" dirty="0" err="1" smtClean="0"/>
              <a:t>נסיון</a:t>
            </a:r>
            <a:r>
              <a:rPr lang="he-IL" dirty="0" smtClean="0"/>
              <a:t> </a:t>
            </a:r>
            <a:r>
              <a:rPr lang="he-IL" dirty="0"/>
              <a:t>ההתאמה של גרף הנתונים אל ההתאמה של מודל </a:t>
            </a:r>
            <a:r>
              <a:rPr lang="he-IL" dirty="0" err="1"/>
              <a:t>מיכאליס-מנטן</a:t>
            </a:r>
            <a:r>
              <a:rPr lang="he-IL" dirty="0"/>
              <a:t> לא </a:t>
            </a:r>
            <a:r>
              <a:rPr lang="he-IL" dirty="0" smtClean="0"/>
              <a:t>נתן התאמה </a:t>
            </a:r>
            <a:r>
              <a:rPr lang="he-IL" dirty="0"/>
              <a:t>טובה. </a:t>
            </a:r>
            <a:endParaRPr lang="he-IL" dirty="0" smtClean="0"/>
          </a:p>
          <a:p>
            <a:pPr algn="r" rtl="1"/>
            <a:endParaRPr lang="he-IL" dirty="0"/>
          </a:p>
          <a:p>
            <a:pPr algn="r" rtl="1"/>
            <a:r>
              <a:rPr lang="he-IL" dirty="0" smtClean="0"/>
              <a:t>המודל ככל הנראה אינו </a:t>
            </a:r>
            <a:r>
              <a:rPr lang="he-IL" dirty="0"/>
              <a:t>מתאים לתיאורה, יש לציין כי קיימים קווי </a:t>
            </a:r>
            <a:r>
              <a:rPr lang="he-IL" dirty="0" err="1"/>
              <a:t>דימיון</a:t>
            </a:r>
            <a:r>
              <a:rPr lang="he-IL" dirty="0"/>
              <a:t>, אך לא הצלחתי לתת הקבלה </a:t>
            </a:r>
            <a:r>
              <a:rPr lang="he-IL" dirty="0" smtClean="0"/>
              <a:t>טובה בעזרת מודל פשוט זה. </a:t>
            </a:r>
          </a:p>
          <a:p>
            <a:pPr algn="r" rtl="1"/>
            <a:endParaRPr lang="he-IL" dirty="0"/>
          </a:p>
          <a:p>
            <a:pPr algn="r" rtl="1"/>
            <a:r>
              <a:rPr lang="he-IL" dirty="0" smtClean="0"/>
              <a:t>אפשרי שמודל קינטי מורכב יותר </a:t>
            </a:r>
            <a:r>
              <a:rPr lang="he-IL" dirty="0" smtClean="0"/>
              <a:t>ייתן </a:t>
            </a:r>
            <a:r>
              <a:rPr lang="he-IL" dirty="0" smtClean="0"/>
              <a:t>תוצאה קרובה יותר למציאות.</a:t>
            </a:r>
          </a:p>
          <a:p>
            <a:pPr algn="r" rtl="1"/>
            <a:endParaRPr lang="he-IL" dirty="0"/>
          </a:p>
          <a:p>
            <a:pPr algn="r" rtl="1"/>
            <a:endParaRPr lang="he-IL" dirty="0"/>
          </a:p>
          <a:p>
            <a:pPr marL="228600" indent="-22860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090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Vapor Trail</Template>
  <TotalTime>231</TotalTime>
  <Words>437</Words>
  <Application>Microsoft Macintosh PowerPoint</Application>
  <PresentationFormat>Widescreen</PresentationFormat>
  <Paragraphs>96</Paragraphs>
  <Slides>9</Slides>
  <Notes>6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Calibri</vt:lpstr>
      <vt:lpstr>Cambria Math</vt:lpstr>
      <vt:lpstr>Century Gothic</vt:lpstr>
      <vt:lpstr>Mangal</vt:lpstr>
      <vt:lpstr>Times New Roman</vt:lpstr>
      <vt:lpstr>Arial</vt:lpstr>
      <vt:lpstr>Vapor Trail</vt:lpstr>
      <vt:lpstr>קינטיקה של אנזימים כמודל לקצב מציאת חנייה </vt:lpstr>
      <vt:lpstr>קינטיקה של אנזימים</vt:lpstr>
      <vt:lpstr>ריאקציית אנזים-סובסטרט </vt:lpstr>
      <vt:lpstr>מודל מיכאליס-מנטן כהפשטה של הריאקציה  </vt:lpstr>
      <vt:lpstr>נוסחת מיכאליס-מנטן לקצב</vt:lpstr>
      <vt:lpstr>התאמת נתוני החנייה למודל</vt:lpstr>
      <vt:lpstr>תוצאות</vt:lpstr>
      <vt:lpstr>תוצאות </vt:lpstr>
      <vt:lpstr>סיכום ומסקנות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קינטיקה של אנזימים כמודל לקצב מציאת חנייה </dc:title>
  <dc:creator>Joe yehoshua</dc:creator>
  <cp:lastModifiedBy>Joe yehoshua</cp:lastModifiedBy>
  <cp:revision>16</cp:revision>
  <dcterms:created xsi:type="dcterms:W3CDTF">2017-06-21T09:37:28Z</dcterms:created>
  <dcterms:modified xsi:type="dcterms:W3CDTF">2017-06-21T20:23:24Z</dcterms:modified>
</cp:coreProperties>
</file>